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32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</p:showPr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89" autoAdjust="0"/>
    <p:restoredTop sz="94660"/>
  </p:normalViewPr>
  <p:slideViewPr>
    <p:cSldViewPr>
      <p:cViewPr>
        <p:scale>
          <a:sx n="60" d="100"/>
          <a:sy n="60" d="100"/>
        </p:scale>
        <p:origin x="-1248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606"/>
    </p:cViewPr>
  </p:sorterViewPr>
  <p:notesViewPr>
    <p:cSldViewPr>
      <p:cViewPr varScale="1">
        <p:scale>
          <a:sx n="39" d="100"/>
          <a:sy n="39" d="100"/>
        </p:scale>
        <p:origin x="-15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image" Target="../media/image4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image" Target="../media/image52.wmf"/><Relationship Id="rId1" Type="http://schemas.openxmlformats.org/officeDocument/2006/relationships/image" Target="../media/image5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9.wmf"/><Relationship Id="rId2" Type="http://schemas.openxmlformats.org/officeDocument/2006/relationships/image" Target="../media/image58.wmf"/><Relationship Id="rId1" Type="http://schemas.openxmlformats.org/officeDocument/2006/relationships/image" Target="../media/image57.wmf"/><Relationship Id="rId4" Type="http://schemas.openxmlformats.org/officeDocument/2006/relationships/image" Target="../media/image6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Relationship Id="rId4" Type="http://schemas.openxmlformats.org/officeDocument/2006/relationships/image" Target="../media/image6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0.wmf"/><Relationship Id="rId2" Type="http://schemas.openxmlformats.org/officeDocument/2006/relationships/image" Target="../media/image69.wmf"/><Relationship Id="rId1" Type="http://schemas.openxmlformats.org/officeDocument/2006/relationships/image" Target="../media/image68.wmf"/><Relationship Id="rId6" Type="http://schemas.openxmlformats.org/officeDocument/2006/relationships/image" Target="../media/image73.wmf"/><Relationship Id="rId5" Type="http://schemas.openxmlformats.org/officeDocument/2006/relationships/image" Target="../media/image72.wmf"/><Relationship Id="rId4" Type="http://schemas.openxmlformats.org/officeDocument/2006/relationships/image" Target="../media/image7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Relationship Id="rId4" Type="http://schemas.openxmlformats.org/officeDocument/2006/relationships/image" Target="../media/image77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AAE30A6-707E-43F7-B056-B6897E7760A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571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11571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1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2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11573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/>
            </a:p>
          </p:txBody>
        </p:sp>
        <p:sp>
          <p:nvSpPr>
            <p:cNvPr id="11573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3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3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4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4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/>
            </a:p>
          </p:txBody>
        </p:sp>
        <p:sp>
          <p:nvSpPr>
            <p:cNvPr id="11574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/>
            </a:p>
          </p:txBody>
        </p:sp>
        <p:sp>
          <p:nvSpPr>
            <p:cNvPr id="11574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4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4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5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6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7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8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79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0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1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2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3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4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5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6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7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8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89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0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1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592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593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1593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5932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5933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15934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74D8E07-25D0-4AC6-A5AF-E4AADBBC2DA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EDC750E-6D97-44D8-A8F7-EA7ACDD7A04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96EE63-79B7-4D2A-B8AC-F3F5007CA44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ED2B4D5-18A1-48B1-BBD4-5F0E33D892A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2CD35FE-2BE1-4E1C-8D95-01E96EA8BB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03FBB86-0ADC-4AC2-86F7-C2858634D5F7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14BE35-2989-44FE-BECD-59C97428D6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8" name="Дата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49FE01E-6EFC-40AA-9AAD-E341A6DBFEAB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18E10F3-39CB-4D9E-AFEE-120BBFB3CBB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994F1F0-D45E-4395-A53D-9145055F55C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39F1D6C-3CE7-4543-8486-D96DC3C4FAC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69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11469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69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0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1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/>
              <a:endParaRPr lang="ru-RU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472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2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3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4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5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6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7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8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79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0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1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2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3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4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5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6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7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8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89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490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90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D186752-54EB-4A55-9380-D3CCD6F47F7F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1490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490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11490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491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3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3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4" Type="http://schemas.openxmlformats.org/officeDocument/2006/relationships/oleObject" Target="../embeddings/oleObject33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5" Type="http://schemas.openxmlformats.org/officeDocument/2006/relationships/oleObject" Target="../embeddings/oleObject38.bin"/><Relationship Id="rId4" Type="http://schemas.openxmlformats.org/officeDocument/2006/relationships/oleObject" Target="../embeddings/oleObject37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oleObject40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oleObject" Target="../embeddings/oleObject43.bin"/><Relationship Id="rId4" Type="http://schemas.openxmlformats.org/officeDocument/2006/relationships/oleObject" Target="../embeddings/oleObject42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5" Type="http://schemas.openxmlformats.org/officeDocument/2006/relationships/oleObject" Target="../embeddings/oleObject63.bin"/><Relationship Id="rId4" Type="http://schemas.openxmlformats.org/officeDocument/2006/relationships/oleObject" Target="../embeddings/oleObject62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9.bin"/><Relationship Id="rId3" Type="http://schemas.openxmlformats.org/officeDocument/2006/relationships/oleObject" Target="../embeddings/oleObject64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67.bin"/><Relationship Id="rId5" Type="http://schemas.openxmlformats.org/officeDocument/2006/relationships/oleObject" Target="../embeddings/oleObject66.bin"/><Relationship Id="rId4" Type="http://schemas.openxmlformats.org/officeDocument/2006/relationships/oleObject" Target="../embeddings/oleObject65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73.bin"/><Relationship Id="rId5" Type="http://schemas.openxmlformats.org/officeDocument/2006/relationships/oleObject" Target="../embeddings/oleObject72.bin"/><Relationship Id="rId4" Type="http://schemas.openxmlformats.org/officeDocument/2006/relationships/oleObject" Target="../embeddings/oleObject71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76.bin"/><Relationship Id="rId4" Type="http://schemas.openxmlformats.org/officeDocument/2006/relationships/oleObject" Target="../embeddings/oleObject75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3188" name="Text Box 4"/>
          <p:cNvSpPr txBox="1">
            <a:spLocks noChangeArrowheads="1"/>
          </p:cNvSpPr>
          <p:nvPr/>
        </p:nvSpPr>
        <p:spPr bwMode="auto">
          <a:xfrm>
            <a:off x="358775" y="1184553"/>
            <a:ext cx="87852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Тема :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Статистика кредита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План</a:t>
            </a:r>
          </a:p>
          <a:p>
            <a:pPr>
              <a:lnSpc>
                <a:spcPct val="200000"/>
              </a:lnSpc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1. Статистические показатели кредита</a:t>
            </a:r>
          </a:p>
          <a:p>
            <a:pPr>
              <a:lnSpc>
                <a:spcPct val="200000"/>
              </a:lnSpc>
            </a:pP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2. Статистические методы анализа кредита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1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31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31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3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31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8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59023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 оборотов кредита по погашению за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4427984" y="518483"/>
          <a:ext cx="1152128" cy="966301"/>
        </p:xfrm>
        <a:graphic>
          <a:graphicData uri="http://schemas.openxmlformats.org/presentationml/2006/ole">
            <p:oleObj spid="_x0000_s16385" name="Equation" r:id="rId3" imgW="583920" imgH="495000" progId="Equation.DSMT4">
              <p:embed/>
            </p:oleObj>
          </a:graphicData>
        </a:graphic>
      </p:graphicFrame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827584" y="1412776"/>
          <a:ext cx="504056" cy="504056"/>
        </p:xfrm>
        <a:graphic>
          <a:graphicData uri="http://schemas.openxmlformats.org/presentationml/2006/ole">
            <p:oleObj spid="_x0000_s16387" name="Equation" r:id="rId4" imgW="279360" imgH="266400" progId="Equation.DSMT4">
              <p:embed/>
            </p:oleObj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1520" y="1412776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        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средние остатки кредита (средняя задолженность по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кредитам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242088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 оборотов кредита по погашению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субъекта кредитования рассчитывается следующим образом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4355976" y="3212976"/>
          <a:ext cx="1224136" cy="950075"/>
        </p:xfrm>
        <a:graphic>
          <a:graphicData uri="http://schemas.openxmlformats.org/presentationml/2006/ole">
            <p:oleObj spid="_x0000_s16389" name="Equation" r:id="rId5" imgW="647640" imgH="49500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23528" y="4038163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        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средние остатки кредита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субъекта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кредитования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847449" y="4005064"/>
          <a:ext cx="556199" cy="504056"/>
        </p:xfrm>
        <a:graphic>
          <a:graphicData uri="http://schemas.openxmlformats.org/presentationml/2006/ole">
            <p:oleObj spid="_x0000_s16391" name="Equation" r:id="rId6" imgW="304560" imgH="266400" progId="Equation.DSMT4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51520" y="4941168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Длительность пользования кредитом по погашению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субъекта кредитования рассчитывается по формуле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4427984" y="5688631"/>
          <a:ext cx="1162346" cy="980729"/>
        </p:xfrm>
        <a:graphic>
          <a:graphicData uri="http://schemas.openxmlformats.org/presentationml/2006/ole">
            <p:oleObj spid="_x0000_s16393" name="Equation" r:id="rId7" imgW="609480" imgH="5205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6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3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37356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04664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Средние остатки кредита рассчитываются по формуле средней хронологической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21602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1" name="Object 1"/>
          <p:cNvGraphicFramePr>
            <a:graphicFrameLocks noChangeAspect="1"/>
          </p:cNvGraphicFramePr>
          <p:nvPr/>
        </p:nvGraphicFramePr>
        <p:xfrm>
          <a:off x="2051720" y="980728"/>
          <a:ext cx="5256584" cy="1248905"/>
        </p:xfrm>
        <a:graphic>
          <a:graphicData uri="http://schemas.openxmlformats.org/presentationml/2006/ole">
            <p:oleObj spid="_x0000_s15361" name="Equation" r:id="rId3" imgW="2692080" imgH="64764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2420888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известны остатки кредита на начало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ост.н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 конец периода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ост.к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средние остатки кредита могут быть рассчитаны по формуле средней арифметической простой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21602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3288113" y="3645023"/>
          <a:ext cx="2508023" cy="866743"/>
        </p:xfrm>
        <a:graphic>
          <a:graphicData uri="http://schemas.openxmlformats.org/presentationml/2006/ole">
            <p:oleObj spid="_x0000_s15363" name="Equation" r:id="rId4" imgW="1295280" imgH="44424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479715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Средние остатки кредитов по нескольким видам кредита или субъектам кредитования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21602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491880" y="5661248"/>
          <a:ext cx="1901011" cy="576064"/>
        </p:xfrm>
        <a:graphic>
          <a:graphicData uri="http://schemas.openxmlformats.org/presentationml/2006/ole">
            <p:oleObj spid="_x0000_s15365" name="Equation" r:id="rId5" imgW="939600" imgH="2919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4624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Среднее число оборотов кредита по нескольким видам кредита или субъектам кредитования определяется по формуле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7" name="Object 1"/>
          <p:cNvGraphicFramePr>
            <a:graphicFrameLocks noChangeAspect="1"/>
          </p:cNvGraphicFramePr>
          <p:nvPr/>
        </p:nvGraphicFramePr>
        <p:xfrm>
          <a:off x="3855582" y="836712"/>
          <a:ext cx="1364490" cy="936104"/>
        </p:xfrm>
        <a:graphic>
          <a:graphicData uri="http://schemas.openxmlformats.org/presentationml/2006/ole">
            <p:oleObj spid="_x0000_s14337" name="Equation" r:id="rId3" imgW="82548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1661899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годовой оборот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вида кредита или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субъекта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кредитования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погашению.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42088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Среднюю длительность пользования кредитом по погашению можно определить с использованием данных о средних остатках кредитов и оборота кредита по погашению по следующей формуле: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39" name="Object 3"/>
          <p:cNvGraphicFramePr>
            <a:graphicFrameLocks noChangeAspect="1"/>
          </p:cNvGraphicFramePr>
          <p:nvPr/>
        </p:nvGraphicFramePr>
        <p:xfrm>
          <a:off x="3123839" y="3789040"/>
          <a:ext cx="3536393" cy="864096"/>
        </p:xfrm>
        <a:graphic>
          <a:graphicData uri="http://schemas.openxmlformats.org/presentationml/2006/ole">
            <p:oleObj spid="_x0000_s14339" name="Equation" r:id="rId4" imgW="2095200" imgH="52056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3528" y="4604935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 величиной погашенных кредитов (оборота кредитов по погашению), числом оборотов кредита по погашению и средних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остатков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кредита существует следующая взаимосвязь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3347864" y="5688680"/>
          <a:ext cx="3168352" cy="980680"/>
        </p:xfrm>
        <a:graphic>
          <a:graphicData uri="http://schemas.openxmlformats.org/presentationml/2006/ole">
            <p:oleObj spid="_x0000_s14341" name="Equation" r:id="rId5" imgW="1600200" imgH="49500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27"/>
          <p:cNvPicPr>
            <a:picLocks noChangeAspect="1"/>
          </p:cNvPicPr>
          <p:nvPr/>
        </p:nvPicPr>
        <p:blipFill>
          <a:blip r:embed="rId2" cstate="print">
            <a:lum bright="-58000" contrast="33000"/>
          </a:blip>
          <a:srcRect/>
          <a:stretch>
            <a:fillRect/>
          </a:stretch>
        </p:blipFill>
        <p:spPr bwMode="auto">
          <a:xfrm>
            <a:off x="2160262" y="116632"/>
            <a:ext cx="4954603" cy="622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144016" y="6309320"/>
            <a:ext cx="89644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Рисунок 3 ‑ Показатели просроченной задолженности по кредитам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-36512" y="347290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Суммарная просроченная задолженность по кредитам (абсолютная сумма просроченных кредитов) определяется: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89" name="Object 1"/>
          <p:cNvGraphicFramePr>
            <a:graphicFrameLocks noChangeAspect="1"/>
          </p:cNvGraphicFramePr>
          <p:nvPr/>
        </p:nvGraphicFramePr>
        <p:xfrm>
          <a:off x="3563888" y="1268760"/>
          <a:ext cx="1728192" cy="576064"/>
        </p:xfrm>
        <a:graphic>
          <a:graphicData uri="http://schemas.openxmlformats.org/presentationml/2006/ole">
            <p:oleObj spid="_x0000_s12289" name="Equation" r:id="rId3" imgW="863280" imgH="29196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1772816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пp</a:t>
            </a:r>
            <a:r>
              <a:rPr lang="ru-RU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просроченная задолженность по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-му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кредиту.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7016" y="2880275"/>
            <a:ext cx="84249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 оборотов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просроченного кредита за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91" name="Object 3"/>
          <p:cNvGraphicFramePr>
            <a:graphicFrameLocks noChangeAspect="1"/>
          </p:cNvGraphicFramePr>
          <p:nvPr/>
        </p:nvGraphicFramePr>
        <p:xfrm>
          <a:off x="3599384" y="3312323"/>
          <a:ext cx="1296144" cy="923281"/>
        </p:xfrm>
        <a:graphic>
          <a:graphicData uri="http://schemas.openxmlformats.org/presentationml/2006/ole">
            <p:oleObj spid="_x0000_s12291" name="Equation" r:id="rId4" imgW="698400" imgH="495000" progId="Equation.DSMT4">
              <p:embed/>
            </p:oleObj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1291911" y="4365104"/>
          <a:ext cx="399769" cy="504056"/>
        </p:xfrm>
        <a:graphic>
          <a:graphicData uri="http://schemas.openxmlformats.org/presentationml/2006/ole">
            <p:oleObj spid="_x0000_s12293" name="Equation" r:id="rId5" imgW="215640" imgH="26640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95536" y="4379620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          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срок пользования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-м просроченным кредитом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включает время, на которое выдан кредит, и число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просроченных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дней пога­шения кредита), дн.;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продолжительность периода, дн.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712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Удельный вес (доля) несвоевременно возвращенных 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5" name="Object 1"/>
          <p:cNvGraphicFramePr>
            <a:graphicFrameLocks noChangeAspect="1"/>
          </p:cNvGraphicFramePr>
          <p:nvPr/>
        </p:nvGraphicFramePr>
        <p:xfrm>
          <a:off x="3729872" y="620688"/>
          <a:ext cx="1922248" cy="1080120"/>
        </p:xfrm>
        <a:graphic>
          <a:graphicData uri="http://schemas.openxmlformats.org/presentationml/2006/ole">
            <p:oleObj spid="_x0000_s11265" name="Equation" r:id="rId3" imgW="100296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1556792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в.пp</a:t>
            </a:r>
            <a:r>
              <a:rPr lang="ru-RU" sz="24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величина возвращенного просроченного кредита на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момент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времени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величина погашенного кредита на момент времени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329950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Удельный вес (доля) просроченной задолженности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3923928" y="3659540"/>
          <a:ext cx="1872208" cy="1104602"/>
        </p:xfrm>
        <a:graphic>
          <a:graphicData uri="http://schemas.openxmlformats.org/presentationml/2006/ole">
            <p:oleObj spid="_x0000_s11267" name="Equation" r:id="rId4" imgW="952200" imgH="55872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51520" y="4595644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пp</a:t>
            </a:r>
            <a:r>
              <a:rPr lang="ru-RU" sz="24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величина просроченного кредита (величина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просроченной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задолженности по кредиту) на момент времени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ocт</a:t>
            </a:r>
            <a:r>
              <a:rPr lang="ru-RU" sz="2400" i="1" baseline="-25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остатки кредита (задолженность по кредиту) на момент времени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2982709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17240"/>
            <a:ext cx="4916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Удельный вес возвратности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-9939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1" name="Object 1"/>
          <p:cNvGraphicFramePr>
            <a:graphicFrameLocks noChangeAspect="1"/>
          </p:cNvGraphicFramePr>
          <p:nvPr/>
        </p:nvGraphicFramePr>
        <p:xfrm>
          <a:off x="3419872" y="449288"/>
          <a:ext cx="2105318" cy="1080120"/>
        </p:xfrm>
        <a:graphic>
          <a:graphicData uri="http://schemas.openxmlformats.org/presentationml/2006/ole">
            <p:oleObj spid="_x0000_s10241" name="Equation" r:id="rId3" imgW="109188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1525979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Относительные показатели просроченной задолженности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показатель просроченной задолженности по сумме 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0" y="-9939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3" name="Object 3"/>
          <p:cNvGraphicFramePr>
            <a:graphicFrameLocks noChangeAspect="1"/>
          </p:cNvGraphicFramePr>
          <p:nvPr/>
        </p:nvGraphicFramePr>
        <p:xfrm>
          <a:off x="3692038" y="2966139"/>
          <a:ext cx="1672050" cy="939533"/>
        </p:xfrm>
        <a:graphic>
          <a:graphicData uri="http://schemas.openxmlformats.org/presentationml/2006/ole">
            <p:oleObj spid="_x0000_s10243" name="Equation" r:id="rId4" imgW="1002960" imgH="55872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390567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показатель просроченной задолженности по сроку 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-9939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5" name="Object 5"/>
          <p:cNvGraphicFramePr>
            <a:graphicFrameLocks noChangeAspect="1"/>
          </p:cNvGraphicFramePr>
          <p:nvPr/>
        </p:nvGraphicFramePr>
        <p:xfrm>
          <a:off x="3707904" y="4265712"/>
          <a:ext cx="1656184" cy="987019"/>
        </p:xfrm>
        <a:graphic>
          <a:graphicData uri="http://schemas.openxmlformats.org/presentationml/2006/ole">
            <p:oleObj spid="_x0000_s10245" name="Equation" r:id="rId5" imgW="939600" imgH="55872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395536" y="5081607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показатель просроченной задолженности по сумме и сроку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кредитов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(интегральный показатель просроченной задолженности)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0" y="-9939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7" name="Object 7"/>
          <p:cNvGraphicFramePr>
            <a:graphicFrameLocks noChangeAspect="1"/>
          </p:cNvGraphicFramePr>
          <p:nvPr/>
        </p:nvGraphicFramePr>
        <p:xfrm>
          <a:off x="3347864" y="5805264"/>
          <a:ext cx="2160927" cy="980728"/>
        </p:xfrm>
        <a:graphic>
          <a:graphicData uri="http://schemas.openxmlformats.org/presentationml/2006/ole">
            <p:oleObj spid="_x0000_s10247" name="Equation" r:id="rId6" imgW="124452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uiExpand="1" build="p"/>
      <p:bldP spid="10" grpId="0"/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04664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Средняя длительность просроченной задолженности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7" name="Object 1"/>
          <p:cNvGraphicFramePr>
            <a:graphicFrameLocks noChangeAspect="1"/>
          </p:cNvGraphicFramePr>
          <p:nvPr/>
        </p:nvGraphicFramePr>
        <p:xfrm>
          <a:off x="3379597" y="980728"/>
          <a:ext cx="2344531" cy="1224136"/>
        </p:xfrm>
        <a:graphic>
          <a:graphicData uri="http://schemas.openxmlformats.org/presentationml/2006/ole">
            <p:oleObj spid="_x0000_s9217" name="Equation" r:id="rId3" imgW="107928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95536" y="2204864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         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среднегодовые остатки просроченных кредитов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среднегодовая задолженность по просроченным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кредитам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/>
        </p:nvGraphicFramePr>
        <p:xfrm>
          <a:off x="1043608" y="2180154"/>
          <a:ext cx="504056" cy="581603"/>
        </p:xfrm>
        <a:graphic>
          <a:graphicData uri="http://schemas.openxmlformats.org/presentationml/2006/ole">
            <p:oleObj spid="_x0000_s9219" name="Equation" r:id="rId4" imgW="241200" imgH="29196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467544" y="4149080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Среднее число оборотов просроченных ссуд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221" name="Object 5"/>
          <p:cNvGraphicFramePr>
            <a:graphicFrameLocks noChangeAspect="1"/>
          </p:cNvGraphicFramePr>
          <p:nvPr/>
        </p:nvGraphicFramePr>
        <p:xfrm>
          <a:off x="3923928" y="4653136"/>
          <a:ext cx="1400156" cy="1080121"/>
        </p:xfrm>
        <a:graphic>
          <a:graphicData uri="http://schemas.openxmlformats.org/presentationml/2006/ole">
            <p:oleObj spid="_x0000_s9221" name="Equation" r:id="rId5" imgW="672840" imgH="5205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определения структуры и динамики кредитных вложений осуществляется сводка и группировка исходной информации по различным признакам на начало или конец нескольких лет (месяцев).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7504" y="2132856"/>
            <a:ext cx="8892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Кредитные вложения в экономику страны (на конец года), млрд 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2852936"/>
          <a:ext cx="8424937" cy="2520278"/>
        </p:xfrm>
        <a:graphic>
          <a:graphicData uri="http://schemas.openxmlformats.org/drawingml/2006/table">
            <a:tbl>
              <a:tblPr/>
              <a:tblGrid>
                <a:gridCol w="4281660"/>
                <a:gridCol w="835780"/>
                <a:gridCol w="815228"/>
                <a:gridCol w="802897"/>
                <a:gridCol w="815228"/>
                <a:gridCol w="874144"/>
              </a:tblGrid>
              <a:tr h="3303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Показатели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2008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2009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2010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2011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 smtClean="0">
                          <a:solidFill>
                            <a:schemeClr val="tx1"/>
                          </a:solidFill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36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Кредитные вложения в экономику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том числе: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краткосрочные, всего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63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 к итогу</a:t>
                      </a: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15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долгосрочные, всего</a:t>
                      </a: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5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0" i="0" u="none" strike="noStrike" spc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% к итогу</a:t>
                      </a: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350" marR="63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19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983625"/>
            <a:ext cx="856895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качестве группировочных признаков используются:</a:t>
            </a:r>
          </a:p>
          <a:p>
            <a:pPr lvl="0" indent="441325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объекты кредитования;</a:t>
            </a:r>
          </a:p>
          <a:p>
            <a:pPr lvl="0" indent="441325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отраслевая принадлежность ссудозаемщиков;</a:t>
            </a:r>
          </a:p>
          <a:p>
            <a:pPr lvl="0" indent="441325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сфера функционирования кредита (сфера производства или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сфера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обращения);</a:t>
            </a:r>
          </a:p>
          <a:p>
            <a:pPr lvl="0" indent="441325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характер обеспечения кредита;</a:t>
            </a:r>
          </a:p>
          <a:p>
            <a:pPr lvl="0" indent="441325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форма собственности заемщика;</a:t>
            </a:r>
          </a:p>
          <a:p>
            <a:pPr lvl="0" indent="441325" algn="just">
              <a:spcAft>
                <a:spcPts val="24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территория (учреждения банка) и др.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23066"/>
            <a:ext cx="8640960" cy="598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Объектами изучения банковской статистики являются банковская система в целом, банки, другие кредитные учреждения, реальные и потенциальные клиенты и корреспонденты, физические и юридические лица. </a:t>
            </a:r>
          </a:p>
          <a:p>
            <a:pPr algn="just">
              <a:spcAft>
                <a:spcPts val="18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Одним из важных элементов финансово-кредитной системы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рынок кредитов, т. е. сфера обращения ссудных средств.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Существуют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следующие виды кредитов:</a:t>
            </a:r>
          </a:p>
          <a:p>
            <a:pPr lvl="0" indent="36195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депозиты;</a:t>
            </a:r>
          </a:p>
          <a:p>
            <a:pPr lvl="0" indent="36195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межбанковские ссуды;</a:t>
            </a:r>
          </a:p>
          <a:p>
            <a:pPr lvl="0" indent="36195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кредитование хозяйствующих субъектов;</a:t>
            </a:r>
          </a:p>
          <a:p>
            <a:pPr lvl="0" indent="36195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коммерческий кредит;</a:t>
            </a:r>
          </a:p>
          <a:p>
            <a:pPr lvl="0" indent="361950" algn="just">
              <a:spcAft>
                <a:spcPts val="1800"/>
              </a:spcAft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потребительский кредит.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3265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Величина кредитных вложений (величина выданных кредитов) связана с длительностью пользования кредитом по выдаче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однодневным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размером кредита по выдаче и характеризует остатки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5" name="Object 1"/>
          <p:cNvGraphicFramePr>
            <a:graphicFrameLocks noChangeAspect="1"/>
          </p:cNvGraphicFramePr>
          <p:nvPr/>
        </p:nvGraphicFramePr>
        <p:xfrm>
          <a:off x="2843808" y="1844824"/>
          <a:ext cx="2808312" cy="648072"/>
        </p:xfrm>
        <a:graphic>
          <a:graphicData uri="http://schemas.openxmlformats.org/presentationml/2006/ole">
            <p:oleObj spid="_x0000_s6145" name="Equation" r:id="rId3" imgW="1244520" imgH="29196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3390091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Система взаимосвязанных индексов для данной модели имеет вид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23528" y="4365104"/>
          <a:ext cx="8282140" cy="1296144"/>
        </p:xfrm>
        <a:graphic>
          <a:graphicData uri="http://schemas.openxmlformats.org/presentationml/2006/ole">
            <p:oleObj spid="_x0000_s6147" name="Equation" r:id="rId4" imgW="359388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44557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21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620688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выданных кредитов, обусловленное изменением: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однодневного размера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1" name="Object 1"/>
          <p:cNvGraphicFramePr>
            <a:graphicFrameLocks noChangeAspect="1"/>
          </p:cNvGraphicFramePr>
          <p:nvPr/>
        </p:nvGraphicFramePr>
        <p:xfrm>
          <a:off x="2555776" y="2132856"/>
          <a:ext cx="4698522" cy="648072"/>
        </p:xfrm>
        <a:graphic>
          <a:graphicData uri="http://schemas.openxmlformats.org/presentationml/2006/ole">
            <p:oleObj spid="_x0000_s5121" name="Equation" r:id="rId3" imgW="2209680" imgH="30456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314096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длительности пользования кредитом по выдаче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2534174" y="3573016"/>
          <a:ext cx="4774130" cy="648072"/>
        </p:xfrm>
        <a:graphic>
          <a:graphicData uri="http://schemas.openxmlformats.org/presentationml/2006/ole">
            <p:oleObj spid="_x0000_s5123" name="Equation" r:id="rId4" imgW="2095200" imgH="29196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4581128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выданных кредитов (остатков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под влиянием двух факторов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2339752" y="5445224"/>
          <a:ext cx="4840288" cy="648072"/>
        </p:xfrm>
        <a:graphic>
          <a:graphicData uri="http://schemas.openxmlformats.org/presentationml/2006/ole">
            <p:oleObj spid="_x0000_s5125" name="Equation" r:id="rId5" imgW="2273040" imgH="3045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05814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22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89248"/>
            <a:ext cx="8712968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Индексы средней длительности пользования кредитом 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погашению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indent="36195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-9939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7" name="Object 1"/>
          <p:cNvGraphicFramePr>
            <a:graphicFrameLocks noChangeAspect="1"/>
          </p:cNvGraphicFramePr>
          <p:nvPr/>
        </p:nvGraphicFramePr>
        <p:xfrm>
          <a:off x="2423965" y="1385392"/>
          <a:ext cx="4596307" cy="1008112"/>
        </p:xfrm>
        <a:graphic>
          <a:graphicData uri="http://schemas.openxmlformats.org/presentationml/2006/ole">
            <p:oleObj spid="_x0000_s4097" name="Equation" r:id="rId3" imgW="256536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2321496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i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i="1" baseline="-25000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удельный вес (структура) однодневного оборота кредита по погашению соответственно в базисном и отчетном периодах;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3617640"/>
            <a:ext cx="32535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195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постоянного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-9939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2267744" y="3977680"/>
          <a:ext cx="5160167" cy="1008112"/>
        </p:xfrm>
        <a:graphic>
          <a:graphicData uri="http://schemas.openxmlformats.org/presentationml/2006/ole">
            <p:oleObj spid="_x0000_s4099" name="Equation" r:id="rId4" imgW="2882880" imgH="55872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179512" y="5085184"/>
            <a:ext cx="33377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361950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сдвигов</a:t>
            </a:r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2771800" y="5535740"/>
          <a:ext cx="4176464" cy="989604"/>
        </p:xfrm>
        <a:graphic>
          <a:graphicData uri="http://schemas.openxmlformats.org/presentationml/2006/ole">
            <p:oleObj spid="_x0000_s4101" name="Equation" r:id="rId5" imgW="237456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8" grpId="0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568952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средней длительности пользования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кредитом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погашению, обусловленное влиянием:</a:t>
            </a:r>
          </a:p>
          <a:p>
            <a:pPr indent="536575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целом и длительности пользования кредитом, и структурой однодневного оборота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475656" y="1988840"/>
          <a:ext cx="6441665" cy="1008112"/>
        </p:xfrm>
        <a:graphic>
          <a:graphicData uri="http://schemas.openxmlformats.org/presentationml/2006/ole">
            <p:oleObj spid="_x0000_s3073" name="Equation" r:id="rId3" imgW="359388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3212976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только длительности пользования кредитом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979712" y="3717032"/>
          <a:ext cx="5544615" cy="976514"/>
        </p:xfrm>
        <a:graphic>
          <a:graphicData uri="http://schemas.openxmlformats.org/presentationml/2006/ole">
            <p:oleObj spid="_x0000_s3075" name="Equation" r:id="rId4" imgW="3187440" imgH="55872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4941168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1325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только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структурой однодневного оборота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835696" y="5661248"/>
          <a:ext cx="5760640" cy="941490"/>
        </p:xfrm>
        <a:graphic>
          <a:graphicData uri="http://schemas.openxmlformats.org/presentationml/2006/ole">
            <p:oleObj spid="_x0000_s3077" name="Equation" r:id="rId5" imgW="344160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0648"/>
            <a:ext cx="86409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24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Индексы среднего числа оборотов кредита по погашению: </a:t>
            </a:r>
          </a:p>
          <a:p>
            <a:pPr indent="536575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переменного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9" name="Object 1"/>
          <p:cNvGraphicFramePr>
            <a:graphicFrameLocks noChangeAspect="1"/>
          </p:cNvGraphicFramePr>
          <p:nvPr/>
        </p:nvGraphicFramePr>
        <p:xfrm>
          <a:off x="1187624" y="1340768"/>
          <a:ext cx="7108044" cy="1152128"/>
        </p:xfrm>
        <a:graphic>
          <a:graphicData uri="http://schemas.openxmlformats.org/presentationml/2006/ole">
            <p:oleObj spid="_x0000_s2049" name="Equation" r:id="rId3" imgW="346680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2780928"/>
            <a:ext cx="34299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536575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постоянного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состава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2843808" y="3212976"/>
          <a:ext cx="3612605" cy="1152128"/>
        </p:xfrm>
        <a:graphic>
          <a:graphicData uri="http://schemas.openxmlformats.org/presentationml/2006/ole">
            <p:oleObj spid="_x0000_s2051" name="Equation" r:id="rId4" imgW="1765080" imgH="55872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61989" y="4797152"/>
            <a:ext cx="34179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1325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структурных сдвигов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2768139" y="5157192"/>
          <a:ext cx="3964101" cy="1152128"/>
        </p:xfrm>
        <a:graphic>
          <a:graphicData uri="http://schemas.openxmlformats.org/presentationml/2006/ole">
            <p:oleObj spid="_x0000_s2053" name="Equation" r:id="rId5" imgW="194292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404664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Индексы среднего числа оборотов кредита переменного состава, постоянного состава и структурных сдвигов могут быть рассчитаны с использованием удельных весов средних остатков кредита: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5" name="Object 1"/>
          <p:cNvGraphicFramePr>
            <a:graphicFrameLocks noChangeAspect="1"/>
          </p:cNvGraphicFramePr>
          <p:nvPr/>
        </p:nvGraphicFramePr>
        <p:xfrm>
          <a:off x="395536" y="2060848"/>
          <a:ext cx="2306697" cy="1296144"/>
        </p:xfrm>
        <a:graphic>
          <a:graphicData uri="http://schemas.openxmlformats.org/presentationml/2006/ole">
            <p:oleObj spid="_x0000_s1025" name="Equation" r:id="rId3" imgW="990360" imgH="558720" progId="Equation.DSMT4">
              <p:embed/>
            </p:oleObj>
          </a:graphicData>
        </a:graphic>
      </p:graphicFrame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275856" y="2060848"/>
          <a:ext cx="2240791" cy="1296144"/>
        </p:xfrm>
        <a:graphic>
          <a:graphicData uri="http://schemas.openxmlformats.org/presentationml/2006/ole">
            <p:oleObj spid="_x0000_s1027" name="Equation" r:id="rId4" imgW="965160" imgH="558720" progId="Equation.DSMT4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6156176" y="2060848"/>
          <a:ext cx="2570320" cy="1296144"/>
        </p:xfrm>
        <a:graphic>
          <a:graphicData uri="http://schemas.openxmlformats.org/presentationml/2006/ole">
            <p:oleObj spid="_x0000_s1029" name="Equation" r:id="rId5" imgW="1117440" imgH="55872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95536" y="4437112"/>
            <a:ext cx="83529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Взаимосвязь индексов среднего числа оборотов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3573820" y="5085184"/>
          <a:ext cx="2078300" cy="648072"/>
        </p:xfrm>
        <a:graphic>
          <a:graphicData uri="http://schemas.openxmlformats.org/presentationml/2006/ole">
            <p:oleObj spid="_x0000_s1031" name="Equation" r:id="rId6" imgW="888840" imgH="2793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79512" y="44624"/>
            <a:ext cx="8712968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среднего числа оборотов кредита,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обусловленное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влиянием: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числа оборотов кредита и структурных сдвигов в средних ос­татках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59" name="Object 7"/>
          <p:cNvGraphicFramePr>
            <a:graphicFrameLocks noChangeAspect="1"/>
          </p:cNvGraphicFramePr>
          <p:nvPr/>
        </p:nvGraphicFramePr>
        <p:xfrm>
          <a:off x="2195736" y="1484784"/>
          <a:ext cx="4236267" cy="936104"/>
        </p:xfrm>
        <a:graphic>
          <a:graphicData uri="http://schemas.openxmlformats.org/presentationml/2006/ole">
            <p:oleObj spid="_x0000_s49159" name="Equation" r:id="rId3" imgW="2539800" imgH="55872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51520" y="2492896"/>
            <a:ext cx="34961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‑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числа оборотов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61" name="Object 9"/>
          <p:cNvGraphicFramePr>
            <a:graphicFrameLocks noChangeAspect="1"/>
          </p:cNvGraphicFramePr>
          <p:nvPr/>
        </p:nvGraphicFramePr>
        <p:xfrm>
          <a:off x="2627783" y="2708920"/>
          <a:ext cx="3744417" cy="995138"/>
        </p:xfrm>
        <a:graphic>
          <a:graphicData uri="http://schemas.openxmlformats.org/presentationml/2006/ole">
            <p:oleObj spid="_x0000_s49161" name="Equation" r:id="rId4" imgW="2120760" imgH="558720" progId="Equation.DSMT4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51520" y="3759423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структурных сдвигов в средних остатках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63" name="Object 11"/>
          <p:cNvGraphicFramePr>
            <a:graphicFrameLocks noChangeAspect="1"/>
          </p:cNvGraphicFramePr>
          <p:nvPr/>
        </p:nvGraphicFramePr>
        <p:xfrm>
          <a:off x="2398335" y="4149080"/>
          <a:ext cx="4117881" cy="1008112"/>
        </p:xfrm>
        <a:graphic>
          <a:graphicData uri="http://schemas.openxmlformats.org/presentationml/2006/ole">
            <p:oleObj spid="_x0000_s49163" name="Equation" r:id="rId5" imgW="2298600" imgH="558720" progId="Equation.DSMT4">
              <p:embed/>
            </p:oleObj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251520" y="5301208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среднего числа оборотов кредита под влиянием двух факторов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9165" name="Object 13"/>
          <p:cNvGraphicFramePr>
            <a:graphicFrameLocks noChangeAspect="1"/>
          </p:cNvGraphicFramePr>
          <p:nvPr/>
        </p:nvGraphicFramePr>
        <p:xfrm>
          <a:off x="3185846" y="6093296"/>
          <a:ext cx="3042338" cy="432048"/>
        </p:xfrm>
        <a:graphic>
          <a:graphicData uri="http://schemas.openxmlformats.org/presentationml/2006/ole">
            <p:oleObj spid="_x0000_s49165" name="Equation" r:id="rId6" imgW="1612800" imgH="22860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  <p:bldP spid="13" grpId="0"/>
      <p:bldP spid="16" grpId="0"/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57398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Для анализа влияния факторов на средние остатки кредитов и оборот кредита по погашению используются агрегатные индексы и индексные системы агрегатных индексов.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12776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Средние остатки кредитов зависят от времени пользования кредитами по погашению и однодневного оборота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29" name="Object 1"/>
          <p:cNvGraphicFramePr>
            <a:graphicFrameLocks noChangeAspect="1"/>
          </p:cNvGraphicFramePr>
          <p:nvPr/>
        </p:nvGraphicFramePr>
        <p:xfrm>
          <a:off x="3347864" y="2420888"/>
          <a:ext cx="2054628" cy="576064"/>
        </p:xfrm>
        <a:graphic>
          <a:graphicData uri="http://schemas.openxmlformats.org/presentationml/2006/ole">
            <p:oleObj spid="_x0000_s48129" name="Equation" r:id="rId3" imgW="1028520" imgH="291960" progId="Equation.DSMT4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3070701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Агрегатный индекс средних остатков 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2843808" y="3573016"/>
          <a:ext cx="2929140" cy="1080120"/>
        </p:xfrm>
        <a:graphic>
          <a:graphicData uri="http://schemas.openxmlformats.org/presentationml/2006/ole">
            <p:oleObj spid="_x0000_s48131" name="Equation" r:id="rId4" imgW="1523880" imgH="55872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323528" y="479715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Агрегатный индекс средней длительности пользования кредитом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8133" name="Object 5"/>
          <p:cNvGraphicFramePr>
            <a:graphicFrameLocks noChangeAspect="1"/>
          </p:cNvGraphicFramePr>
          <p:nvPr/>
        </p:nvGraphicFramePr>
        <p:xfrm>
          <a:off x="3563888" y="5475160"/>
          <a:ext cx="1584176" cy="1050184"/>
        </p:xfrm>
        <a:graphic>
          <a:graphicData uri="http://schemas.openxmlformats.org/presentationml/2006/ole">
            <p:oleObj spid="_x0000_s48133" name="Equation" r:id="rId5" imgW="85068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282711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6365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Агрегатный индекс однодневного оборота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5" name="Object 1"/>
          <p:cNvGraphicFramePr>
            <a:graphicFrameLocks noChangeAspect="1"/>
          </p:cNvGraphicFramePr>
          <p:nvPr/>
        </p:nvGraphicFramePr>
        <p:xfrm>
          <a:off x="3563888" y="548680"/>
          <a:ext cx="1640318" cy="1008112"/>
        </p:xfrm>
        <a:graphic>
          <a:graphicData uri="http://schemas.openxmlformats.org/presentationml/2006/ole">
            <p:oleObj spid="_x0000_s47105" name="Equation" r:id="rId3" imgW="91440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1484784"/>
            <a:ext cx="31301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Взаимосвязь индексов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7" name="Object 3"/>
          <p:cNvGraphicFramePr>
            <a:graphicFrameLocks noChangeAspect="1"/>
          </p:cNvGraphicFramePr>
          <p:nvPr/>
        </p:nvGraphicFramePr>
        <p:xfrm>
          <a:off x="3491880" y="1844824"/>
          <a:ext cx="1827513" cy="576064"/>
        </p:xfrm>
        <a:graphic>
          <a:graphicData uri="http://schemas.openxmlformats.org/presentationml/2006/ole">
            <p:oleObj spid="_x0000_s47107" name="Equation" r:id="rId4" imgW="876240" imgH="27936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2420888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средних остатков 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2411760" y="2882553"/>
          <a:ext cx="4603711" cy="504056"/>
        </p:xfrm>
        <a:graphic>
          <a:graphicData uri="http://schemas.openxmlformats.org/presentationml/2006/ole">
            <p:oleObj spid="_x0000_s47109" name="Equation" r:id="rId5" imgW="2603160" imgH="29196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251520" y="3314601"/>
            <a:ext cx="856895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том числе под влиянием изменения: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средней длительности пользования кредитом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1" name="Object 7"/>
          <p:cNvGraphicFramePr>
            <a:graphicFrameLocks noChangeAspect="1"/>
          </p:cNvGraphicFramePr>
          <p:nvPr/>
        </p:nvGraphicFramePr>
        <p:xfrm>
          <a:off x="2699792" y="4322713"/>
          <a:ext cx="3312368" cy="506996"/>
        </p:xfrm>
        <a:graphic>
          <a:graphicData uri="http://schemas.openxmlformats.org/presentationml/2006/ole">
            <p:oleObj spid="_x0000_s47111" name="Equation" r:id="rId6" imgW="1866600" imgH="291960" progId="Equation.DSMT4">
              <p:embed/>
            </p:oleObj>
          </a:graphicData>
        </a:graphic>
      </p:graphicFrame>
      <p:sp>
        <p:nvSpPr>
          <p:cNvPr id="16" name="Прямоугольник 15"/>
          <p:cNvSpPr/>
          <p:nvPr/>
        </p:nvSpPr>
        <p:spPr>
          <a:xfrm>
            <a:off x="251520" y="4754761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однодневного оборота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3" name="Object 9"/>
          <p:cNvGraphicFramePr>
            <a:graphicFrameLocks noChangeAspect="1"/>
          </p:cNvGraphicFramePr>
          <p:nvPr/>
        </p:nvGraphicFramePr>
        <p:xfrm>
          <a:off x="2661388" y="5157192"/>
          <a:ext cx="3494788" cy="504056"/>
        </p:xfrm>
        <a:graphic>
          <a:graphicData uri="http://schemas.openxmlformats.org/presentationml/2006/ole">
            <p:oleObj spid="_x0000_s47113" name="Equation" r:id="rId7" imgW="1981080" imgH="291960" progId="Equation.DSMT4">
              <p:embed/>
            </p:oleObj>
          </a:graphicData>
        </a:graphic>
      </p:graphicFrame>
      <p:sp>
        <p:nvSpPr>
          <p:cNvPr id="19" name="Прямоугольник 18"/>
          <p:cNvSpPr/>
          <p:nvPr/>
        </p:nvSpPr>
        <p:spPr>
          <a:xfrm>
            <a:off x="323528" y="5661248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под влиянием двух факторов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7115" name="Object 11"/>
          <p:cNvGraphicFramePr>
            <a:graphicFrameLocks noChangeAspect="1"/>
          </p:cNvGraphicFramePr>
          <p:nvPr/>
        </p:nvGraphicFramePr>
        <p:xfrm>
          <a:off x="2714690" y="6093296"/>
          <a:ext cx="3441486" cy="504056"/>
        </p:xfrm>
        <a:graphic>
          <a:graphicData uri="http://schemas.openxmlformats.org/presentationml/2006/ole">
            <p:oleObj spid="_x0000_s47115" name="Equation" r:id="rId8" imgW="1879560" imgH="26640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3" grpId="0" uiExpand="1" build="p"/>
      <p:bldP spid="16" grpId="0"/>
      <p:bldP spid="19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29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8640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Агрегатный индекс оборота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1" name="Object 1"/>
          <p:cNvGraphicFramePr>
            <a:graphicFrameLocks noChangeAspect="1"/>
          </p:cNvGraphicFramePr>
          <p:nvPr/>
        </p:nvGraphicFramePr>
        <p:xfrm>
          <a:off x="2771800" y="620688"/>
          <a:ext cx="3761635" cy="1246834"/>
        </p:xfrm>
        <a:graphic>
          <a:graphicData uri="http://schemas.openxmlformats.org/presentationml/2006/ole">
            <p:oleObj spid="_x0000_s46081" name="Equation" r:id="rId3" imgW="168876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1887215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Агрегатный индекс числа оборотов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3" name="Object 3"/>
          <p:cNvGraphicFramePr>
            <a:graphicFrameLocks noChangeAspect="1"/>
          </p:cNvGraphicFramePr>
          <p:nvPr/>
        </p:nvGraphicFramePr>
        <p:xfrm>
          <a:off x="3491880" y="2348880"/>
          <a:ext cx="2261207" cy="1246834"/>
        </p:xfrm>
        <a:graphic>
          <a:graphicData uri="http://schemas.openxmlformats.org/presentationml/2006/ole">
            <p:oleObj spid="_x0000_s46083" name="Equation" r:id="rId4" imgW="1028520" imgH="55872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3759423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Агрегатный индекс средних остатков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3491880" y="4270398"/>
          <a:ext cx="2641599" cy="1246834"/>
        </p:xfrm>
        <a:graphic>
          <a:graphicData uri="http://schemas.openxmlformats.org/presentationml/2006/ole">
            <p:oleObj spid="_x0000_s46085" name="Equation" r:id="rId5" imgW="1180800" imgH="558720" progId="Equation.DSMT4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409000" y="5552453"/>
            <a:ext cx="409099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Индексная система имеет вид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4067944" y="6056509"/>
          <a:ext cx="1944216" cy="612851"/>
        </p:xfrm>
        <a:graphic>
          <a:graphicData uri="http://schemas.openxmlformats.org/presentationml/2006/ole">
            <p:oleObj spid="_x0000_s46087" name="Equation" r:id="rId6" imgW="876240" imgH="2793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grome\GOR_Documents\Учебно-метод. работа\Статистика\Статистика финансов\Лекции, презентации\Редакция (новая)\media\image4.png"/>
          <p:cNvPicPr/>
          <p:nvPr/>
        </p:nvPicPr>
        <p:blipFill>
          <a:blip r:embed="rId2" cstate="print">
            <a:lum bright="-43000" contrast="39000"/>
          </a:blip>
          <a:srcRect/>
          <a:stretch>
            <a:fillRect/>
          </a:stretch>
        </p:blipFill>
        <p:spPr bwMode="auto">
          <a:xfrm>
            <a:off x="1115616" y="188640"/>
            <a:ext cx="6840760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7544" y="6165304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Рисунок 1 ‑ Показатели выданных 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77822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30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809328"/>
            <a:ext cx="864096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Абсолютное изменение оборота кредита по погашению под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влиянием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изменения:</a:t>
            </a:r>
          </a:p>
          <a:p>
            <a:pPr indent="725488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числа оборотов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620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57" name="Object 1"/>
          <p:cNvGraphicFramePr>
            <a:graphicFrameLocks noChangeAspect="1"/>
          </p:cNvGraphicFramePr>
          <p:nvPr/>
        </p:nvGraphicFramePr>
        <p:xfrm>
          <a:off x="2555776" y="2249488"/>
          <a:ext cx="4105622" cy="547416"/>
        </p:xfrm>
        <a:graphic>
          <a:graphicData uri="http://schemas.openxmlformats.org/presentationml/2006/ole">
            <p:oleObj spid="_x0000_s45057" name="Equation" r:id="rId3" imgW="2145960" imgH="29196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3083967"/>
            <a:ext cx="42995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725488" algn="just"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средних остатков кредита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620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2477697" y="3617640"/>
          <a:ext cx="4470567" cy="547416"/>
        </p:xfrm>
        <a:graphic>
          <a:graphicData uri="http://schemas.openxmlformats.org/presentationml/2006/ole">
            <p:oleObj spid="_x0000_s45059" name="Equation" r:id="rId4" imgW="2336760" imgH="29196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4625752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Общее абсолютное изменение оборота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62" name="Rectangle 6"/>
          <p:cNvSpPr>
            <a:spLocks noChangeArrowheads="1"/>
          </p:cNvSpPr>
          <p:nvPr/>
        </p:nvSpPr>
        <p:spPr bwMode="auto">
          <a:xfrm>
            <a:off x="0" y="6206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1691680" y="5158456"/>
          <a:ext cx="6660232" cy="547416"/>
        </p:xfrm>
        <a:graphic>
          <a:graphicData uri="http://schemas.openxmlformats.org/presentationml/2006/ole">
            <p:oleObj spid="_x0000_s45061" name="Equation" r:id="rId5" imgW="3479760" imgH="29196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46008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4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563196"/>
            <a:ext cx="46286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Однодневный размер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3923928" y="995244"/>
          <a:ext cx="1296144" cy="962850"/>
        </p:xfrm>
        <a:graphic>
          <a:graphicData uri="http://schemas.openxmlformats.org/presentationml/2006/ole">
            <p:oleObj spid="_x0000_s22529" name="Equation" r:id="rId3" imgW="672840" imgH="49500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23528" y="1931348"/>
            <a:ext cx="849694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размер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кредита (ссуды);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срок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кредита (срок пользования ссудой или продолжительность одного оборота при ус­ловии непрерывной оборачиваемости ссуды), дн.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191471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 оборотов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кредита (ссуды) по выдаче за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3563888" y="4767535"/>
          <a:ext cx="1919290" cy="1008112"/>
        </p:xfrm>
        <a:graphic>
          <a:graphicData uri="http://schemas.openxmlformats.org/presentationml/2006/ole">
            <p:oleObj spid="_x0000_s22531" name="Equation" r:id="rId4" imgW="939600" imgH="49500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513212" y="5847655"/>
            <a:ext cx="50669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продолжительность года, мес.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013522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5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4624"/>
            <a:ext cx="5364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Годовой оборот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кредита по выдаче: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591071"/>
            <a:ext cx="4046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для краткосрочного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3491880" y="908720"/>
          <a:ext cx="2888628" cy="1008112"/>
        </p:xfrm>
        <a:graphic>
          <a:graphicData uri="http://schemas.openxmlformats.org/presentationml/2006/ole">
            <p:oleObj spid="_x0000_s21505" name="Equation" r:id="rId3" imgW="1422360" imgH="495000" progId="Equation.DSMT4">
              <p:embed/>
            </p:oleObj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251520" y="1844824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для среднесрочного и долгосрочного кредита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689902" y="2204864"/>
          <a:ext cx="2250250" cy="936104"/>
        </p:xfrm>
        <a:graphic>
          <a:graphicData uri="http://schemas.openxmlformats.org/presentationml/2006/ole">
            <p:oleObj spid="_x0000_s21507" name="Equation" r:id="rId4" imgW="1180800" imgH="495000" progId="Equation.DSMT4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51520" y="3212976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Годовая процентная ставка за пользование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i-м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кредитом: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51520" y="3789040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при предоставлении кредита на один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09" name="Object 5"/>
          <p:cNvGraphicFramePr>
            <a:graphicFrameLocks noChangeAspect="1"/>
          </p:cNvGraphicFramePr>
          <p:nvPr/>
        </p:nvGraphicFramePr>
        <p:xfrm>
          <a:off x="4283968" y="4149080"/>
          <a:ext cx="936104" cy="853990"/>
        </p:xfrm>
        <a:graphic>
          <a:graphicData uri="http://schemas.openxmlformats.org/presentationml/2006/ole">
            <p:oleObj spid="_x0000_s21509" name="Equation" r:id="rId5" imgW="545760" imgH="495000" progId="Equation.DSMT4">
              <p:embed/>
            </p:oleObj>
          </a:graphicData>
        </a:graphic>
      </p:graphicFrame>
      <p:sp>
        <p:nvSpPr>
          <p:cNvPr id="15" name="Прямоугольник 14"/>
          <p:cNvSpPr/>
          <p:nvPr/>
        </p:nvSpPr>
        <p:spPr>
          <a:xfrm>
            <a:off x="251520" y="4869160"/>
            <a:ext cx="88204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при предоставлении кредита на срок меньше или больше года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1511" name="Object 7"/>
          <p:cNvGraphicFramePr>
            <a:graphicFrameLocks noChangeAspect="1"/>
          </p:cNvGraphicFramePr>
          <p:nvPr/>
        </p:nvGraphicFramePr>
        <p:xfrm>
          <a:off x="4167647" y="5373216"/>
          <a:ext cx="1412465" cy="864096"/>
        </p:xfrm>
        <a:graphic>
          <a:graphicData uri="http://schemas.openxmlformats.org/presentationml/2006/ole">
            <p:oleObj spid="_x0000_s21511" name="Equation" r:id="rId6" imgW="799920" imgH="495000" progId="Equation.DSMT4">
              <p:embed/>
            </p:oleObj>
          </a:graphicData>
        </a:graphic>
      </p:graphicFrame>
      <p:sp>
        <p:nvSpPr>
          <p:cNvPr id="18" name="Прямоугольник 17"/>
          <p:cNvSpPr/>
          <p:nvPr/>
        </p:nvSpPr>
        <p:spPr>
          <a:xfrm>
            <a:off x="323528" y="6135687"/>
            <a:ext cx="82089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валовой доход банка за пользование i-м кредитом.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1" grpId="0"/>
      <p:bldP spid="12" grpId="0"/>
      <p:bldP spid="15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22954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6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0648"/>
            <a:ext cx="871296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Средний размер кредита (без учета числа оборотов за год) рассчитывается по формуле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1" name="Object 1"/>
          <p:cNvGraphicFramePr>
            <a:graphicFrameLocks noChangeAspect="1"/>
          </p:cNvGraphicFramePr>
          <p:nvPr/>
        </p:nvGraphicFramePr>
        <p:xfrm>
          <a:off x="3779912" y="980728"/>
          <a:ext cx="1812405" cy="1080120"/>
        </p:xfrm>
        <a:graphic>
          <a:graphicData uri="http://schemas.openxmlformats.org/presentationml/2006/ole">
            <p:oleObj spid="_x0000_s20481" name="Equation" r:id="rId3" imgW="93960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2132856"/>
            <a:ext cx="864096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Средний срок пользования ссудами по выдаче, т. е. время, в течение которого все ссуды оборачиваются один раз, определяется как отношение суммарного размера ссуды за один оборот к суммарному размеру ссуды в день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3347864" y="3645024"/>
          <a:ext cx="2808312" cy="1296144"/>
        </p:xfrm>
        <a:graphic>
          <a:graphicData uri="http://schemas.openxmlformats.org/presentationml/2006/ole">
            <p:oleObj spid="_x0000_s20483" name="Equation" r:id="rId4" imgW="1485720" imgH="68580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323528" y="4983559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Среднее число оборотов кредита по выдаче за год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2051720" y="5445224"/>
          <a:ext cx="1861132" cy="1008113"/>
        </p:xfrm>
        <a:graphic>
          <a:graphicData uri="http://schemas.openxmlformats.org/presentationml/2006/ole">
            <p:oleObj spid="_x0000_s20485" name="Equation" r:id="rId5" imgW="914400" imgH="495000" progId="Equation.DSMT4">
              <p:embed/>
            </p:oleObj>
          </a:graphicData>
        </a:graphic>
      </p:graphicFrame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4860032" y="5363026"/>
          <a:ext cx="2088232" cy="1162318"/>
        </p:xfrm>
        <a:graphic>
          <a:graphicData uri="http://schemas.openxmlformats.org/presentationml/2006/ole">
            <p:oleObj spid="_x0000_s20487" name="Equation" r:id="rId6" imgW="101592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7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76672"/>
            <a:ext cx="85689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Средняя годовая процентная ставка: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при одинаковой длительности пользования кредитами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3768928" y="2132856"/>
          <a:ext cx="1739176" cy="1080120"/>
        </p:xfrm>
        <a:graphic>
          <a:graphicData uri="http://schemas.openxmlformats.org/presentationml/2006/ole">
            <p:oleObj spid="_x0000_s19457" name="Equation" r:id="rId3" imgW="901440" imgH="55872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3501008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при различной длительности пользования кредитами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563888" y="4221088"/>
          <a:ext cx="2323783" cy="1152128"/>
        </p:xfrm>
        <a:graphic>
          <a:graphicData uri="http://schemas.openxmlformats.org/presentationml/2006/ole">
            <p:oleObj spid="_x0000_s19459" name="Equation" r:id="rId4" imgW="1130040" imgH="55872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15753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8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15"/>
          <p:cNvPicPr/>
          <p:nvPr/>
        </p:nvPicPr>
        <p:blipFill>
          <a:blip r:embed="rId2" cstate="print">
            <a:lum bright="-24000" contrast="-2000"/>
          </a:blip>
          <a:srcRect/>
          <a:stretch>
            <a:fillRect/>
          </a:stretch>
        </p:blipFill>
        <p:spPr bwMode="auto">
          <a:xfrm>
            <a:off x="1691680" y="116632"/>
            <a:ext cx="5976664" cy="6120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899592" y="6237312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Рисунок 2 ‑ Показатели погашенных кредитов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0" y="3301554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7046912" y="6356176"/>
            <a:ext cx="2133600" cy="457200"/>
          </a:xfrm>
        </p:spPr>
        <p:txBody>
          <a:bodyPr/>
          <a:lstStyle/>
          <a:p>
            <a:fld id="{C18E10F3-39CB-4D9E-AFEE-120BBFB3CBB9}" type="slidenum">
              <a:rPr lang="ru-RU" sz="1800" b="1" smtClean="0">
                <a:latin typeface="Times New Roman" pitchFamily="18" charset="0"/>
                <a:cs typeface="Times New Roman" pitchFamily="18" charset="0"/>
              </a:rPr>
              <a:pPr/>
              <a:t>9</a:t>
            </a:fld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87849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Годовой оборот кредита по погашению (оборот по возврату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 год)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09" name="Object 1"/>
          <p:cNvGraphicFramePr>
            <a:graphicFrameLocks noChangeAspect="1"/>
          </p:cNvGraphicFramePr>
          <p:nvPr/>
        </p:nvGraphicFramePr>
        <p:xfrm>
          <a:off x="3707904" y="1052736"/>
          <a:ext cx="1512168" cy="533706"/>
        </p:xfrm>
        <a:graphic>
          <a:graphicData uri="http://schemas.openxmlformats.org/presentationml/2006/ole">
            <p:oleObj spid="_x0000_s17409" name="Equation" r:id="rId3" imgW="799920" imgH="291960" progId="Equation.DSMT4">
              <p:embed/>
            </p:oleObj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251520" y="1887215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Однодневный оборот кредита 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/>
        </p:nvGraphicFramePr>
        <p:xfrm>
          <a:off x="3275856" y="2348880"/>
          <a:ext cx="2250250" cy="1008112"/>
        </p:xfrm>
        <a:graphic>
          <a:graphicData uri="http://schemas.openxmlformats.org/presentationml/2006/ole">
            <p:oleObj spid="_x0000_s17411" name="Equation" r:id="rId4" imgW="1180800" imgH="533160" progId="Equation.DSMT4">
              <p:embed/>
            </p:oleObj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251520" y="3236783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где </a:t>
            </a:r>
            <a:r>
              <a:rPr lang="ru-RU" sz="2400" i="1" dirty="0" err="1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400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‑ величина погашенного кредита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вида или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-го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субъекта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кредитования;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400" baseline="-25000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‑ календарная продолжительность года, дн.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51520" y="4725144"/>
            <a:ext cx="86409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Однодневный оборот кредита i-го вида или i-го субъекта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кредитования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погашению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13" name="Object 5"/>
          <p:cNvGraphicFramePr>
            <a:graphicFrameLocks noChangeAspect="1"/>
          </p:cNvGraphicFramePr>
          <p:nvPr/>
        </p:nvGraphicFramePr>
        <p:xfrm>
          <a:off x="3995936" y="5445224"/>
          <a:ext cx="1224136" cy="964471"/>
        </p:xfrm>
        <a:graphic>
          <a:graphicData uri="http://schemas.openxmlformats.org/presentationml/2006/ole">
            <p:oleObj spid="_x0000_s17413" name="Equation" r:id="rId5" imgW="634680" imgH="495000" progId="Equation.DSMT4">
              <p:embed/>
            </p:oleObj>
          </a:graphicData>
        </a:graphic>
      </p:graphicFrame>
    </p:spTree>
  </p:cSld>
  <p:clrMapOvr>
    <a:masterClrMapping/>
  </p:clrMapOvr>
  <p:transition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Точки">
  <a:themeElements>
    <a:clrScheme name="Точки 1">
      <a:dk1>
        <a:srgbClr val="00008A"/>
      </a:dk1>
      <a:lt1>
        <a:srgbClr val="FFFFFF"/>
      </a:lt1>
      <a:dk2>
        <a:srgbClr val="000099"/>
      </a:dk2>
      <a:lt2>
        <a:srgbClr val="FFFFFF"/>
      </a:lt2>
      <a:accent1>
        <a:srgbClr val="0099FF"/>
      </a:accent1>
      <a:accent2>
        <a:srgbClr val="00007A"/>
      </a:accent2>
      <a:accent3>
        <a:srgbClr val="AAAACA"/>
      </a:accent3>
      <a:accent4>
        <a:srgbClr val="DADADA"/>
      </a:accent4>
      <a:accent5>
        <a:srgbClr val="AACAFF"/>
      </a:accent5>
      <a:accent6>
        <a:srgbClr val="00006E"/>
      </a:accent6>
      <a:hlink>
        <a:srgbClr val="EAEAEA"/>
      </a:hlink>
      <a:folHlink>
        <a:srgbClr val="FFCC00"/>
      </a:folHlink>
    </a:clrScheme>
    <a:fontScheme name="Точки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очки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очки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очки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</TotalTime>
  <Words>1216</Words>
  <Application>Microsoft Office PowerPoint</Application>
  <PresentationFormat>Экран (4:3)</PresentationFormat>
  <Paragraphs>177</Paragraphs>
  <Slides>30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2" baseType="lpstr">
      <vt:lpstr>Точки</vt:lpstr>
      <vt:lpstr>MathType 6.0 Equation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</vt:vector>
  </TitlesOfParts>
  <Company>СтГАУ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Деканат</dc:creator>
  <cp:lastModifiedBy>Yevgeny Gromov</cp:lastModifiedBy>
  <cp:revision>130</cp:revision>
  <dcterms:created xsi:type="dcterms:W3CDTF">2004-02-20T08:27:47Z</dcterms:created>
  <dcterms:modified xsi:type="dcterms:W3CDTF">2016-10-31T08:05:35Z</dcterms:modified>
</cp:coreProperties>
</file>